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8" r:id="rId4"/>
    <p:sldId id="277" r:id="rId5"/>
    <p:sldId id="287" r:id="rId6"/>
    <p:sldId id="265" r:id="rId7"/>
    <p:sldId id="260" r:id="rId8"/>
    <p:sldId id="262" r:id="rId9"/>
    <p:sldId id="264" r:id="rId10"/>
    <p:sldId id="259" r:id="rId11"/>
    <p:sldId id="284" r:id="rId12"/>
    <p:sldId id="282" r:id="rId13"/>
    <p:sldId id="286" r:id="rId14"/>
    <p:sldId id="283" r:id="rId15"/>
    <p:sldId id="270" r:id="rId16"/>
    <p:sldId id="280" r:id="rId17"/>
    <p:sldId id="279" r:id="rId18"/>
    <p:sldId id="272" r:id="rId19"/>
    <p:sldId id="273" r:id="rId20"/>
    <p:sldId id="276" r:id="rId21"/>
    <p:sldId id="275" r:id="rId22"/>
    <p:sldId id="281" r:id="rId23"/>
    <p:sldId id="28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9"/>
    <a:srgbClr val="EC9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>
      <p:cViewPr varScale="1">
        <p:scale>
          <a:sx n="88" d="100"/>
          <a:sy n="88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0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77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8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1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11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2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5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77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43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45702C-BC4B-D84C-BFC3-72409CE81150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4D865-7AEA-6847-AC79-A02DB37B8D3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vorstand@g-k-k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2060408" y="1466096"/>
            <a:ext cx="80008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/>
              <a:t>Vollversammlung des</a:t>
            </a:r>
          </a:p>
          <a:p>
            <a:pPr algn="ctr"/>
            <a:r>
              <a:rPr lang="de-DE" sz="4000" b="1" dirty="0"/>
              <a:t>Gesamtelternbeirats</a:t>
            </a:r>
          </a:p>
          <a:p>
            <a:pPr algn="ctr"/>
            <a:r>
              <a:rPr lang="de-DE" sz="4000" b="1" dirty="0"/>
              <a:t>Karlsruher Kindertageseinrichtungen</a:t>
            </a:r>
          </a:p>
          <a:p>
            <a:pPr algn="ctr"/>
            <a:r>
              <a:rPr lang="de-DE" sz="4000" b="1" dirty="0"/>
              <a:t>(GKK)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DCE559-C2C1-AA32-1E70-9F854A235ACF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A48CAE-9247-6874-F2E1-BDBEE888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826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Beitragssteigerungen seit September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972520" y="1884206"/>
            <a:ext cx="10265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Neuerliche Gebührenerhöhung drastisch (GR-Beschluss vom 16.07.2024)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17500" indent="-317500"/>
            <a:r>
              <a:rPr lang="de-DE" sz="2400" dirty="0">
                <a:solidFill>
                  <a:srgbClr val="00B050"/>
                </a:solidFill>
              </a:rPr>
              <a:t>➛ </a:t>
            </a:r>
            <a:r>
              <a:rPr lang="de-DE" sz="2400" b="1" dirty="0">
                <a:solidFill>
                  <a:srgbClr val="00B050"/>
                </a:solidFill>
              </a:rPr>
              <a:t>GKK-Position</a:t>
            </a:r>
          </a:p>
          <a:p>
            <a:pPr marL="317500" indent="-317500"/>
            <a:r>
              <a:rPr lang="de-DE" sz="2400" dirty="0">
                <a:solidFill>
                  <a:srgbClr val="00B050"/>
                </a:solidFill>
              </a:rPr>
              <a:t>	Die Erhöhung gefährdet in erheblichem Maße die Vereinbarkeit von Familie und Beruf sowie die Geschlechtergleichberechtigung (Wortmeldung JHA-Sitzung 26.06.2024 und Interview Baden-TV 17.07.2024, Berichte in den BNN)</a:t>
            </a:r>
          </a:p>
          <a:p>
            <a:pPr marL="317500" indent="-317500"/>
            <a:endParaRPr lang="de-DE" sz="2400" dirty="0">
              <a:solidFill>
                <a:srgbClr val="00B050"/>
              </a:solidFill>
            </a:endParaRPr>
          </a:p>
          <a:p>
            <a:pPr marL="317500" indent="-317500"/>
            <a:r>
              <a:rPr lang="de-DE" sz="2400" dirty="0"/>
              <a:t>Der GKK arbeitet an einer maßvollen Anpassung der Elternbeiträge</a:t>
            </a:r>
          </a:p>
          <a:p>
            <a:pPr marL="317500" indent="-317500"/>
            <a:endParaRPr lang="de-DE" sz="2400" dirty="0"/>
          </a:p>
          <a:p>
            <a:pPr marL="11113" indent="-11113"/>
            <a:r>
              <a:rPr lang="de-DE" sz="2400" i="1" dirty="0"/>
              <a:t>Wie aber setzen sich die Platzkosten zusammen, welchen Anteil machen Elternbeiträge aus?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90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900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Zusammensetzung der Betreuungsplatzkosten</a:t>
            </a:r>
          </a:p>
          <a:p>
            <a:r>
              <a:rPr lang="de-DE" sz="3600" b="1" dirty="0"/>
              <a:t>bei freien Trägern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DB8B1A-B307-6705-F1B2-35AC87CD2788}"/>
              </a:ext>
            </a:extLst>
          </p:cNvPr>
          <p:cNvSpPr txBox="1"/>
          <p:nvPr/>
        </p:nvSpPr>
        <p:spPr>
          <a:xfrm>
            <a:off x="8416043" y="4243889"/>
            <a:ext cx="129420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kommunale</a:t>
            </a: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Förderung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26A0B5C-F1F4-2E14-81E8-3DAFEAE5753D}"/>
              </a:ext>
            </a:extLst>
          </p:cNvPr>
          <p:cNvGrpSpPr/>
          <p:nvPr/>
        </p:nvGrpSpPr>
        <p:grpSpPr>
          <a:xfrm>
            <a:off x="870438" y="2019521"/>
            <a:ext cx="6103916" cy="3638295"/>
            <a:chOff x="870438" y="2019521"/>
            <a:chExt cx="6103916" cy="363829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85E25A3-9A89-29DD-82DE-EA4B6B8E1DAB}"/>
                </a:ext>
              </a:extLst>
            </p:cNvPr>
            <p:cNvSpPr/>
            <p:nvPr/>
          </p:nvSpPr>
          <p:spPr>
            <a:xfrm>
              <a:off x="870438" y="2048256"/>
              <a:ext cx="1080000" cy="360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50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D5D45A2-0993-AA13-A506-EB8177300BBB}"/>
                </a:ext>
              </a:extLst>
            </p:cNvPr>
            <p:cNvSpPr/>
            <p:nvPr/>
          </p:nvSpPr>
          <p:spPr>
            <a:xfrm>
              <a:off x="870438" y="2349500"/>
              <a:ext cx="1080000" cy="3308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21A7AFC-ADCA-A16A-D12A-B21B5210D6B2}"/>
                </a:ext>
              </a:extLst>
            </p:cNvPr>
            <p:cNvSpPr/>
            <p:nvPr/>
          </p:nvSpPr>
          <p:spPr>
            <a:xfrm>
              <a:off x="870438" y="2683726"/>
              <a:ext cx="1080000" cy="29740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B8A9E26-5421-D35D-091A-CDA429F5020F}"/>
                </a:ext>
              </a:extLst>
            </p:cNvPr>
            <p:cNvSpPr/>
            <p:nvPr/>
          </p:nvSpPr>
          <p:spPr>
            <a:xfrm>
              <a:off x="870438" y="2984500"/>
              <a:ext cx="1080000" cy="26637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034B37E-BE93-1401-7554-C392C8B17A03}"/>
                </a:ext>
              </a:extLst>
            </p:cNvPr>
            <p:cNvSpPr txBox="1"/>
            <p:nvPr/>
          </p:nvSpPr>
          <p:spPr>
            <a:xfrm>
              <a:off x="2013765" y="4068861"/>
              <a:ext cx="2041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</a:rPr>
                <a:t>Fachpersonalkosten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E38AC71-616C-E309-D99B-2ADCB3759896}"/>
                </a:ext>
              </a:extLst>
            </p:cNvPr>
            <p:cNvSpPr txBox="1"/>
            <p:nvPr/>
          </p:nvSpPr>
          <p:spPr>
            <a:xfrm>
              <a:off x="2013765" y="2019521"/>
              <a:ext cx="4960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B050"/>
                  </a:solidFill>
                </a:rPr>
                <a:t>Immobilienkosten (Miete, Energie, Renovierungen)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11BF6A0-C83E-A641-C30A-0116C1970D79}"/>
                </a:ext>
              </a:extLst>
            </p:cNvPr>
            <p:cNvSpPr txBox="1"/>
            <p:nvPr/>
          </p:nvSpPr>
          <p:spPr>
            <a:xfrm>
              <a:off x="2028131" y="2347402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</a:rPr>
                <a:t>Verwaltung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2DBDF21-20CE-08E7-B250-3A406C50E4BA}"/>
                </a:ext>
              </a:extLst>
            </p:cNvPr>
            <p:cNvSpPr txBox="1"/>
            <p:nvPr/>
          </p:nvSpPr>
          <p:spPr>
            <a:xfrm>
              <a:off x="2028131" y="2640450"/>
              <a:ext cx="3759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Fachfremdes Personal (Reinigung etc.)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A0C7C7B1-5896-14EF-EF26-CA569D47465A}"/>
              </a:ext>
            </a:extLst>
          </p:cNvPr>
          <p:cNvSpPr/>
          <p:nvPr/>
        </p:nvSpPr>
        <p:spPr>
          <a:xfrm>
            <a:off x="870438" y="2058195"/>
            <a:ext cx="1080000" cy="36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5644A24-82BA-590A-4585-C7CBAF4C632E}"/>
              </a:ext>
            </a:extLst>
          </p:cNvPr>
          <p:cNvSpPr/>
          <p:nvPr/>
        </p:nvSpPr>
        <p:spPr>
          <a:xfrm>
            <a:off x="7345415" y="2058195"/>
            <a:ext cx="1080000" cy="36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C29DDB-90F0-5B62-9604-1D51B516C20E}"/>
              </a:ext>
            </a:extLst>
          </p:cNvPr>
          <p:cNvSpPr/>
          <p:nvPr/>
        </p:nvSpPr>
        <p:spPr>
          <a:xfrm>
            <a:off x="7345415" y="2811054"/>
            <a:ext cx="1080000" cy="284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5CFD45-6639-B7A4-97A8-3050297B55AB}"/>
              </a:ext>
            </a:extLst>
          </p:cNvPr>
          <p:cNvSpPr/>
          <p:nvPr/>
        </p:nvSpPr>
        <p:spPr>
          <a:xfrm>
            <a:off x="7345415" y="3268454"/>
            <a:ext cx="1080000" cy="2386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4A68988-ABC6-40A5-8F18-8510B70B9E4F}"/>
              </a:ext>
            </a:extLst>
          </p:cNvPr>
          <p:cNvSpPr txBox="1"/>
          <p:nvPr/>
        </p:nvSpPr>
        <p:spPr>
          <a:xfrm>
            <a:off x="8426322" y="2761123"/>
            <a:ext cx="20152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andere Fördertöpfe</a:t>
            </a:r>
          </a:p>
          <a:p>
            <a:r>
              <a:rPr lang="de-DE" dirty="0">
                <a:solidFill>
                  <a:srgbClr val="7030A0"/>
                </a:solidFill>
              </a:rPr>
              <a:t>Spenden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53D332D-5DEF-6708-6EE1-2646E930022C}"/>
              </a:ext>
            </a:extLst>
          </p:cNvPr>
          <p:cNvSpPr txBox="1"/>
          <p:nvPr/>
        </p:nvSpPr>
        <p:spPr>
          <a:xfrm>
            <a:off x="8425415" y="2233601"/>
            <a:ext cx="1517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Elternbeiträge</a:t>
            </a:r>
          </a:p>
        </p:txBody>
      </p:sp>
    </p:spTree>
    <p:extLst>
      <p:ext uri="{BB962C8B-B14F-4D97-AF65-F5344CB8AC3E}">
        <p14:creationId xmlns:p14="http://schemas.microsoft.com/office/powerpoint/2010/main" val="33371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53073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2" grpId="1" animBg="1"/>
      <p:bldP spid="25" grpId="0" animBg="1"/>
      <p:bldP spid="13" grpId="0" animBg="1"/>
      <p:bldP spid="8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646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Der 10%-Korridor für freie Träger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0E05187-C658-47D7-2E2B-9D576B039678}"/>
              </a:ext>
            </a:extLst>
          </p:cNvPr>
          <p:cNvGrpSpPr/>
          <p:nvPr/>
        </p:nvGrpSpPr>
        <p:grpSpPr>
          <a:xfrm>
            <a:off x="3877373" y="2191630"/>
            <a:ext cx="1080000" cy="3609560"/>
            <a:chOff x="2671607" y="1938310"/>
            <a:chExt cx="1080000" cy="360956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BB8EE90-4867-6BA8-B4DE-50C016F72598}"/>
                </a:ext>
              </a:extLst>
            </p:cNvPr>
            <p:cNvSpPr/>
            <p:nvPr/>
          </p:nvSpPr>
          <p:spPr>
            <a:xfrm>
              <a:off x="2671607" y="1938310"/>
              <a:ext cx="1080000" cy="360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5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7EFB188-2C5B-1D32-0291-4CAF106BE5CC}"/>
                </a:ext>
              </a:extLst>
            </p:cNvPr>
            <p:cNvSpPr/>
            <p:nvPr/>
          </p:nvSpPr>
          <p:spPr>
            <a:xfrm>
              <a:off x="2671607" y="2239554"/>
              <a:ext cx="1080000" cy="3308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61ADF68-DDF3-7A08-7590-CCC1912CF156}"/>
                </a:ext>
              </a:extLst>
            </p:cNvPr>
            <p:cNvSpPr/>
            <p:nvPr/>
          </p:nvSpPr>
          <p:spPr>
            <a:xfrm>
              <a:off x="2671607" y="2573780"/>
              <a:ext cx="1080000" cy="29740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F8D6FEC-BAE3-B6AC-63DF-4C6BA9BE716E}"/>
                </a:ext>
              </a:extLst>
            </p:cNvPr>
            <p:cNvSpPr/>
            <p:nvPr/>
          </p:nvSpPr>
          <p:spPr>
            <a:xfrm>
              <a:off x="2671607" y="2874554"/>
              <a:ext cx="1080000" cy="26637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E2BFCE1-CD78-C37F-25FD-C8B67D85AE89}"/>
              </a:ext>
            </a:extLst>
          </p:cNvPr>
          <p:cNvGrpSpPr/>
          <p:nvPr/>
        </p:nvGrpSpPr>
        <p:grpSpPr>
          <a:xfrm>
            <a:off x="1091513" y="2573545"/>
            <a:ext cx="1080000" cy="3214944"/>
            <a:chOff x="2671607" y="2332010"/>
            <a:chExt cx="1080000" cy="321494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1F98E84-D688-DB4F-FFAB-E1B2B8DDF1C7}"/>
                </a:ext>
              </a:extLst>
            </p:cNvPr>
            <p:cNvSpPr/>
            <p:nvPr/>
          </p:nvSpPr>
          <p:spPr>
            <a:xfrm>
              <a:off x="2671607" y="2332010"/>
              <a:ext cx="1080000" cy="320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5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66FD935-A2B9-3AD7-6A84-F1E404939DC9}"/>
                </a:ext>
              </a:extLst>
            </p:cNvPr>
            <p:cNvSpPr/>
            <p:nvPr/>
          </p:nvSpPr>
          <p:spPr>
            <a:xfrm>
              <a:off x="2671607" y="2620554"/>
              <a:ext cx="1080000" cy="2916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42EAF92-5D07-0FA3-AD78-6278B904564C}"/>
                </a:ext>
              </a:extLst>
            </p:cNvPr>
            <p:cNvSpPr/>
            <p:nvPr/>
          </p:nvSpPr>
          <p:spPr>
            <a:xfrm>
              <a:off x="2671607" y="2725212"/>
              <a:ext cx="1080000" cy="28195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09BDD37-ABF7-AE8D-0D02-193D9829BDF5}"/>
                </a:ext>
              </a:extLst>
            </p:cNvPr>
            <p:cNvSpPr/>
            <p:nvPr/>
          </p:nvSpPr>
          <p:spPr>
            <a:xfrm>
              <a:off x="2671607" y="3026954"/>
              <a:ext cx="1080000" cy="252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E6F0FAA8-E97F-640C-AECE-302217B805E4}"/>
              </a:ext>
            </a:extLst>
          </p:cNvPr>
          <p:cNvSpPr txBox="1"/>
          <p:nvPr/>
        </p:nvSpPr>
        <p:spPr>
          <a:xfrm>
            <a:off x="870438" y="1462179"/>
            <a:ext cx="156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Kostenstruktur</a:t>
            </a:r>
          </a:p>
          <a:p>
            <a:pPr algn="ctr"/>
            <a:r>
              <a:rPr lang="de-DE" dirty="0"/>
              <a:t>Stadt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2448969-8D77-7D80-9FDE-1697F3E8401D}"/>
              </a:ext>
            </a:extLst>
          </p:cNvPr>
          <p:cNvSpPr txBox="1"/>
          <p:nvPr/>
        </p:nvSpPr>
        <p:spPr>
          <a:xfrm>
            <a:off x="3632607" y="1461986"/>
            <a:ext cx="156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Kostenstruktur</a:t>
            </a:r>
          </a:p>
          <a:p>
            <a:pPr algn="ctr"/>
            <a:r>
              <a:rPr lang="de-DE" dirty="0"/>
              <a:t>freie Träger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189B65-4140-9675-64C0-E634E9F60C04}"/>
              </a:ext>
            </a:extLst>
          </p:cNvPr>
          <p:cNvSpPr txBox="1"/>
          <p:nvPr/>
        </p:nvSpPr>
        <p:spPr>
          <a:xfrm>
            <a:off x="2417699" y="2668499"/>
            <a:ext cx="114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+10 %</a:t>
            </a:r>
          </a:p>
          <a:p>
            <a:pPr algn="ctr"/>
            <a:r>
              <a:rPr lang="de-DE" dirty="0"/>
              <a:t>„Korridor“</a:t>
            </a:r>
          </a:p>
        </p:txBody>
      </p:sp>
      <p:sp>
        <p:nvSpPr>
          <p:cNvPr id="41" name="Rechtwinkliges Dreieck 40">
            <a:extLst>
              <a:ext uri="{FF2B5EF4-FFF2-40B4-BE49-F238E27FC236}">
                <a16:creationId xmlns:a16="http://schemas.microsoft.com/office/drawing/2014/main" id="{2CA25B08-23B3-8705-9612-FF692ABADB78}"/>
              </a:ext>
            </a:extLst>
          </p:cNvPr>
          <p:cNvSpPr/>
          <p:nvPr/>
        </p:nvSpPr>
        <p:spPr>
          <a:xfrm rot="10800000" flipV="1">
            <a:off x="2182583" y="2191629"/>
            <a:ext cx="1694790" cy="381916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CC5B3789-CC71-7313-0408-8673A562C56E}"/>
              </a:ext>
            </a:extLst>
          </p:cNvPr>
          <p:cNvGrpSpPr/>
          <p:nvPr/>
        </p:nvGrpSpPr>
        <p:grpSpPr>
          <a:xfrm>
            <a:off x="1091820" y="2573915"/>
            <a:ext cx="1080000" cy="3227644"/>
            <a:chOff x="7345415" y="2430551"/>
            <a:chExt cx="1080000" cy="3227644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D75340CC-32DB-03C7-BC77-F2BB53AA9179}"/>
                </a:ext>
              </a:extLst>
            </p:cNvPr>
            <p:cNvSpPr/>
            <p:nvPr/>
          </p:nvSpPr>
          <p:spPr>
            <a:xfrm>
              <a:off x="7345415" y="2430551"/>
              <a:ext cx="1080000" cy="322764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1E6F47B-BCBF-469D-24F2-B1EB272DD7DA}"/>
                </a:ext>
              </a:extLst>
            </p:cNvPr>
            <p:cNvSpPr/>
            <p:nvPr/>
          </p:nvSpPr>
          <p:spPr>
            <a:xfrm>
              <a:off x="7345415" y="3140370"/>
              <a:ext cx="1080000" cy="2514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FD6C26CB-3E27-756A-5993-C2DF2E83C795}"/>
              </a:ext>
            </a:extLst>
          </p:cNvPr>
          <p:cNvSpPr txBox="1"/>
          <p:nvPr/>
        </p:nvSpPr>
        <p:spPr>
          <a:xfrm>
            <a:off x="900489" y="1466915"/>
            <a:ext cx="151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Elternbeiträge</a:t>
            </a:r>
          </a:p>
          <a:p>
            <a:pPr algn="ctr"/>
            <a:r>
              <a:rPr lang="de-DE" dirty="0"/>
              <a:t>Stadt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B76EC6-81AD-47E3-326D-A491DC6ACA45}"/>
              </a:ext>
            </a:extLst>
          </p:cNvPr>
          <p:cNvSpPr txBox="1"/>
          <p:nvPr/>
        </p:nvSpPr>
        <p:spPr>
          <a:xfrm>
            <a:off x="3658768" y="1461985"/>
            <a:ext cx="151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Elternbeiträge</a:t>
            </a:r>
          </a:p>
          <a:p>
            <a:pPr algn="ctr"/>
            <a:r>
              <a:rPr lang="de-DE" dirty="0"/>
              <a:t>freie Träger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27A671D-3E4C-8709-83D9-EB7017E5AD85}"/>
              </a:ext>
            </a:extLst>
          </p:cNvPr>
          <p:cNvGrpSpPr/>
          <p:nvPr/>
        </p:nvGrpSpPr>
        <p:grpSpPr>
          <a:xfrm>
            <a:off x="3877373" y="2191630"/>
            <a:ext cx="1080000" cy="3600000"/>
            <a:chOff x="7345415" y="2058195"/>
            <a:chExt cx="1080000" cy="360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9F1C046-BF1B-E49C-4EDD-DCAFE80B287C}"/>
                </a:ext>
              </a:extLst>
            </p:cNvPr>
            <p:cNvSpPr/>
            <p:nvPr/>
          </p:nvSpPr>
          <p:spPr>
            <a:xfrm>
              <a:off x="7345415" y="2058195"/>
              <a:ext cx="1080000" cy="360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0EDF08B-1214-19A5-09DC-16E26E1A6161}"/>
                </a:ext>
              </a:extLst>
            </p:cNvPr>
            <p:cNvSpPr/>
            <p:nvPr/>
          </p:nvSpPr>
          <p:spPr>
            <a:xfrm>
              <a:off x="7345415" y="2811054"/>
              <a:ext cx="1080000" cy="28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A0522A69-FF6E-B368-8B53-496994A02203}"/>
              </a:ext>
            </a:extLst>
          </p:cNvPr>
          <p:cNvSpPr txBox="1"/>
          <p:nvPr/>
        </p:nvSpPr>
        <p:spPr>
          <a:xfrm>
            <a:off x="5080246" y="2411601"/>
            <a:ext cx="5238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Die Beiträge werden teilweise durch den</a:t>
            </a:r>
          </a:p>
          <a:p>
            <a:r>
              <a:rPr lang="de-DE" sz="24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Erstkinderzuschuss (EKZ) </a:t>
            </a:r>
            <a:r>
              <a:rPr lang="de-DE" sz="2400" dirty="0"/>
              <a:t>aufgefangen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F8F7D09-A27A-CE55-28DE-6205258AD7D7}"/>
              </a:ext>
            </a:extLst>
          </p:cNvPr>
          <p:cNvGrpSpPr/>
          <p:nvPr/>
        </p:nvGrpSpPr>
        <p:grpSpPr>
          <a:xfrm>
            <a:off x="3877373" y="2204330"/>
            <a:ext cx="1080000" cy="3600000"/>
            <a:chOff x="7345415" y="2058195"/>
            <a:chExt cx="1080000" cy="3600000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0E7E36E8-C35F-6A46-9E72-9255D0345C77}"/>
                </a:ext>
              </a:extLst>
            </p:cNvPr>
            <p:cNvSpPr/>
            <p:nvPr/>
          </p:nvSpPr>
          <p:spPr>
            <a:xfrm>
              <a:off x="7345415" y="2058195"/>
              <a:ext cx="1080000" cy="360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B4E0559B-CE1E-0B06-9ED1-E3D5E21EA76D}"/>
                </a:ext>
              </a:extLst>
            </p:cNvPr>
            <p:cNvSpPr/>
            <p:nvPr/>
          </p:nvSpPr>
          <p:spPr>
            <a:xfrm>
              <a:off x="7345415" y="2811054"/>
              <a:ext cx="1080000" cy="28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Rechteck 51">
            <a:extLst>
              <a:ext uri="{FF2B5EF4-FFF2-40B4-BE49-F238E27FC236}">
                <a16:creationId xmlns:a16="http://schemas.microsoft.com/office/drawing/2014/main" id="{28B7AACF-911A-BB45-1D0B-BE2A682FC1CD}"/>
              </a:ext>
            </a:extLst>
          </p:cNvPr>
          <p:cNvSpPr/>
          <p:nvPr/>
        </p:nvSpPr>
        <p:spPr>
          <a:xfrm>
            <a:off x="3877373" y="2703635"/>
            <a:ext cx="1080000" cy="263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814F9CE-D0AC-3A85-5D4B-9553C074FA32}"/>
              </a:ext>
            </a:extLst>
          </p:cNvPr>
          <p:cNvSpPr/>
          <p:nvPr/>
        </p:nvSpPr>
        <p:spPr>
          <a:xfrm>
            <a:off x="1090697" y="3034649"/>
            <a:ext cx="1080000" cy="246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4" grpId="0"/>
      <p:bldP spid="41" grpId="0" animBg="1"/>
      <p:bldP spid="46" grpId="0"/>
      <p:bldP spid="47" grpId="0"/>
      <p:bldP spid="48" grpId="0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6665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Kostensteigerungen für uns Eltern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CFC644-1DBD-6EC5-5324-50DD2B5DE081}"/>
              </a:ext>
            </a:extLst>
          </p:cNvPr>
          <p:cNvSpPr txBox="1"/>
          <p:nvPr/>
        </p:nvSpPr>
        <p:spPr>
          <a:xfrm>
            <a:off x="2417699" y="2668499"/>
            <a:ext cx="114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+10 %</a:t>
            </a:r>
          </a:p>
          <a:p>
            <a:pPr algn="ctr"/>
            <a:r>
              <a:rPr lang="de-DE" dirty="0"/>
              <a:t>„Korridor“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50B5A344-97B1-31AC-3C12-A5235CBE91CD}"/>
              </a:ext>
            </a:extLst>
          </p:cNvPr>
          <p:cNvSpPr/>
          <p:nvPr/>
        </p:nvSpPr>
        <p:spPr>
          <a:xfrm rot="10800000" flipV="1">
            <a:off x="2182583" y="2179906"/>
            <a:ext cx="1694790" cy="381916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0903032-5233-20FD-FAA4-A786ACC4685D}"/>
              </a:ext>
            </a:extLst>
          </p:cNvPr>
          <p:cNvGrpSpPr/>
          <p:nvPr/>
        </p:nvGrpSpPr>
        <p:grpSpPr>
          <a:xfrm>
            <a:off x="3884807" y="2179907"/>
            <a:ext cx="1080000" cy="3624424"/>
            <a:chOff x="3877373" y="2179907"/>
            <a:chExt cx="1080000" cy="362442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E1AA234-D217-D8BE-4D2B-9B3A7A47C516}"/>
                </a:ext>
              </a:extLst>
            </p:cNvPr>
            <p:cNvGrpSpPr/>
            <p:nvPr/>
          </p:nvGrpSpPr>
          <p:grpSpPr>
            <a:xfrm>
              <a:off x="3877373" y="2179907"/>
              <a:ext cx="1080000" cy="3624424"/>
              <a:chOff x="7345415" y="2033772"/>
              <a:chExt cx="1080000" cy="3624424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BB84919-3A53-1BC9-26D4-4A54C063DE83}"/>
                  </a:ext>
                </a:extLst>
              </p:cNvPr>
              <p:cNvSpPr/>
              <p:nvPr/>
            </p:nvSpPr>
            <p:spPr>
              <a:xfrm>
                <a:off x="7345415" y="2033772"/>
                <a:ext cx="1080000" cy="362442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62EC7BBC-334B-3FAC-D6E7-80F911AAC296}"/>
                  </a:ext>
                </a:extLst>
              </p:cNvPr>
              <p:cNvSpPr/>
              <p:nvPr/>
            </p:nvSpPr>
            <p:spPr>
              <a:xfrm>
                <a:off x="7345415" y="2811054"/>
                <a:ext cx="1080000" cy="28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2B09268F-30C3-E2C1-D627-95A1D149BB76}"/>
                </a:ext>
              </a:extLst>
            </p:cNvPr>
            <p:cNvSpPr/>
            <p:nvPr/>
          </p:nvSpPr>
          <p:spPr>
            <a:xfrm>
              <a:off x="3877373" y="2693899"/>
              <a:ext cx="1080000" cy="266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2FA4BA5-E637-47A1-07E7-CFAB77E300E7}"/>
              </a:ext>
            </a:extLst>
          </p:cNvPr>
          <p:cNvGrpSpPr/>
          <p:nvPr/>
        </p:nvGrpSpPr>
        <p:grpSpPr>
          <a:xfrm>
            <a:off x="3893555" y="2191230"/>
            <a:ext cx="1080000" cy="3616529"/>
            <a:chOff x="5003339" y="2175500"/>
            <a:chExt cx="1080000" cy="3616529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C6B3437-CDC8-F129-1D43-EC96F36C8751}"/>
                </a:ext>
              </a:extLst>
            </p:cNvPr>
            <p:cNvSpPr/>
            <p:nvPr/>
          </p:nvSpPr>
          <p:spPr>
            <a:xfrm>
              <a:off x="5003339" y="2175500"/>
              <a:ext cx="1080000" cy="3616130"/>
            </a:xfrm>
            <a:prstGeom prst="rect">
              <a:avLst/>
            </a:prstGeom>
            <a:solidFill>
              <a:srgbClr val="FF00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BB27CC47-7955-95B4-E7EC-9A9C167966A9}"/>
                </a:ext>
              </a:extLst>
            </p:cNvPr>
            <p:cNvGrpSpPr/>
            <p:nvPr/>
          </p:nvGrpSpPr>
          <p:grpSpPr>
            <a:xfrm>
              <a:off x="5003339" y="2242429"/>
              <a:ext cx="1080000" cy="3549600"/>
              <a:chOff x="5003339" y="2242429"/>
              <a:chExt cx="1080000" cy="3549600"/>
            </a:xfrm>
          </p:grpSpPr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8489C7FF-EC9B-FE0A-3749-0CEF6A5E00AF}"/>
                  </a:ext>
                </a:extLst>
              </p:cNvPr>
              <p:cNvGrpSpPr/>
              <p:nvPr/>
            </p:nvGrpSpPr>
            <p:grpSpPr>
              <a:xfrm>
                <a:off x="5003339" y="2242429"/>
                <a:ext cx="1080000" cy="3549600"/>
                <a:chOff x="7345415" y="2096474"/>
                <a:chExt cx="1080000" cy="3562121"/>
              </a:xfrm>
            </p:grpSpPr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CA0A5E89-61C5-399B-143C-8F4A0F899FF6}"/>
                    </a:ext>
                  </a:extLst>
                </p:cNvPr>
                <p:cNvSpPr/>
                <p:nvPr/>
              </p:nvSpPr>
              <p:spPr>
                <a:xfrm>
                  <a:off x="7345415" y="2096474"/>
                  <a:ext cx="1080000" cy="3562121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905914E8-E1CB-2A95-9B47-C3EA0A091627}"/>
                    </a:ext>
                  </a:extLst>
                </p:cNvPr>
                <p:cNvSpPr/>
                <p:nvPr/>
              </p:nvSpPr>
              <p:spPr>
                <a:xfrm>
                  <a:off x="7345415" y="2786780"/>
                  <a:ext cx="1080000" cy="286827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5285D49D-6E6C-7E55-85FD-F32EFC62D415}"/>
                  </a:ext>
                </a:extLst>
              </p:cNvPr>
              <p:cNvSpPr/>
              <p:nvPr/>
            </p:nvSpPr>
            <p:spPr>
              <a:xfrm>
                <a:off x="5003339" y="2742754"/>
                <a:ext cx="1080000" cy="18715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D0428CBE-EB8F-0589-CC3B-65F662D8AFB7}"/>
              </a:ext>
            </a:extLst>
          </p:cNvPr>
          <p:cNvSpPr txBox="1"/>
          <p:nvPr/>
        </p:nvSpPr>
        <p:spPr>
          <a:xfrm>
            <a:off x="5140820" y="2130257"/>
            <a:ext cx="3279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Senkung des EKZ</a:t>
            </a:r>
          </a:p>
          <a:p>
            <a:r>
              <a:rPr lang="de-DE" sz="2400" dirty="0"/>
              <a:t>➛</a:t>
            </a:r>
            <a:r>
              <a:rPr lang="de-DE" sz="2400" b="1" dirty="0">
                <a:solidFill>
                  <a:srgbClr val="FF00F9"/>
                </a:solidFill>
              </a:rPr>
              <a:t>Kostendeckungslücke!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438AABD-7511-11A2-5C54-370A81590909}"/>
              </a:ext>
            </a:extLst>
          </p:cNvPr>
          <p:cNvSpPr txBox="1"/>
          <p:nvPr/>
        </p:nvSpPr>
        <p:spPr>
          <a:xfrm>
            <a:off x="5140820" y="3141372"/>
            <a:ext cx="3880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Lösung der Kommune:</a:t>
            </a:r>
          </a:p>
          <a:p>
            <a:r>
              <a:rPr lang="de-DE" sz="2400" b="1" dirty="0"/>
              <a:t>Anhebung der Elternbeiträge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ABE966A-8DD5-E696-D9B0-A3029FC36671}"/>
              </a:ext>
            </a:extLst>
          </p:cNvPr>
          <p:cNvGrpSpPr/>
          <p:nvPr/>
        </p:nvGrpSpPr>
        <p:grpSpPr>
          <a:xfrm>
            <a:off x="3887883" y="2179906"/>
            <a:ext cx="1080000" cy="3635187"/>
            <a:chOff x="5003339" y="2156442"/>
            <a:chExt cx="1080000" cy="3635187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86BB9A0-40C1-6794-F87D-6DE3810A09CE}"/>
                </a:ext>
              </a:extLst>
            </p:cNvPr>
            <p:cNvSpPr/>
            <p:nvPr/>
          </p:nvSpPr>
          <p:spPr>
            <a:xfrm>
              <a:off x="5003339" y="2156442"/>
              <a:ext cx="1080000" cy="363518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5F3AA8F4-2776-7B3E-0D50-79A43DB1D31B}"/>
                </a:ext>
              </a:extLst>
            </p:cNvPr>
            <p:cNvGrpSpPr/>
            <p:nvPr/>
          </p:nvGrpSpPr>
          <p:grpSpPr>
            <a:xfrm>
              <a:off x="5003339" y="2745771"/>
              <a:ext cx="1080000" cy="3042730"/>
              <a:chOff x="5003339" y="2745771"/>
              <a:chExt cx="1080000" cy="3042730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E7241268-F084-1B9A-DFB6-539A506141E7}"/>
                  </a:ext>
                </a:extLst>
              </p:cNvPr>
              <p:cNvSpPr/>
              <p:nvPr/>
            </p:nvSpPr>
            <p:spPr>
              <a:xfrm>
                <a:off x="5003339" y="2922175"/>
                <a:ext cx="1080000" cy="28663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6F09A16C-718A-E3C3-FD8D-F12959D1EF59}"/>
                  </a:ext>
                </a:extLst>
              </p:cNvPr>
              <p:cNvSpPr/>
              <p:nvPr/>
            </p:nvSpPr>
            <p:spPr>
              <a:xfrm>
                <a:off x="5003339" y="2745771"/>
                <a:ext cx="1080000" cy="16907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67E99AB7-558F-2616-9B3A-DB9E3D7323C8}"/>
              </a:ext>
            </a:extLst>
          </p:cNvPr>
          <p:cNvSpPr txBox="1"/>
          <p:nvPr/>
        </p:nvSpPr>
        <p:spPr>
          <a:xfrm>
            <a:off x="5140820" y="4760246"/>
            <a:ext cx="6945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Mit den zusätzlichen Kostensteigerungen: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insgesamt etwa 20% Beitragssteigerung!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Mehrbelastung der Karlsruher Eltern fast 2.000.000 €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AE4C780-85F6-0365-19E2-94D02793334D}"/>
              </a:ext>
            </a:extLst>
          </p:cNvPr>
          <p:cNvGrpSpPr/>
          <p:nvPr/>
        </p:nvGrpSpPr>
        <p:grpSpPr>
          <a:xfrm>
            <a:off x="1090697" y="2558671"/>
            <a:ext cx="1080816" cy="3227644"/>
            <a:chOff x="1090697" y="2558671"/>
            <a:chExt cx="1080816" cy="3227644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BEBC6BD6-DA0E-C9D5-32E4-B14FC91C13DD}"/>
                </a:ext>
              </a:extLst>
            </p:cNvPr>
            <p:cNvGrpSpPr/>
            <p:nvPr/>
          </p:nvGrpSpPr>
          <p:grpSpPr>
            <a:xfrm>
              <a:off x="1091513" y="2558671"/>
              <a:ext cx="1080000" cy="3227644"/>
              <a:chOff x="7345415" y="2430551"/>
              <a:chExt cx="1080000" cy="3227644"/>
            </a:xfrm>
          </p:grpSpPr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41FCDFC1-7192-ABAD-C402-CC282EC409C4}"/>
                  </a:ext>
                </a:extLst>
              </p:cNvPr>
              <p:cNvSpPr/>
              <p:nvPr/>
            </p:nvSpPr>
            <p:spPr>
              <a:xfrm>
                <a:off x="7345415" y="2430551"/>
                <a:ext cx="1080000" cy="322764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659DD01-039D-57E3-6402-BFBB5A1BD908}"/>
                  </a:ext>
                </a:extLst>
              </p:cNvPr>
              <p:cNvSpPr/>
              <p:nvPr/>
            </p:nvSpPr>
            <p:spPr>
              <a:xfrm>
                <a:off x="7345415" y="3140370"/>
                <a:ext cx="1080000" cy="25146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9508C2E-E632-BDD3-BC0E-DF820DCEECED}"/>
                </a:ext>
              </a:extLst>
            </p:cNvPr>
            <p:cNvSpPr/>
            <p:nvPr/>
          </p:nvSpPr>
          <p:spPr>
            <a:xfrm>
              <a:off x="1090697" y="3034649"/>
              <a:ext cx="1080000" cy="24618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93ED1C6F-2C34-6687-E2A8-38235F4A05C8}"/>
              </a:ext>
            </a:extLst>
          </p:cNvPr>
          <p:cNvGrpSpPr/>
          <p:nvPr/>
        </p:nvGrpSpPr>
        <p:grpSpPr>
          <a:xfrm>
            <a:off x="1091876" y="2555896"/>
            <a:ext cx="1080816" cy="3225281"/>
            <a:chOff x="1089538" y="2564605"/>
            <a:chExt cx="1080816" cy="3225281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E71B9C4-3BC7-20AC-C32E-9AADD16056FC}"/>
                </a:ext>
              </a:extLst>
            </p:cNvPr>
            <p:cNvGrpSpPr/>
            <p:nvPr/>
          </p:nvGrpSpPr>
          <p:grpSpPr>
            <a:xfrm>
              <a:off x="1089538" y="2600552"/>
              <a:ext cx="1080816" cy="3189334"/>
              <a:chOff x="1480384" y="1509982"/>
              <a:chExt cx="1080816" cy="3189334"/>
            </a:xfrm>
          </p:grpSpPr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5ADD726B-EBEB-2A97-EF1F-DE584E22105E}"/>
                  </a:ext>
                </a:extLst>
              </p:cNvPr>
              <p:cNvGrpSpPr/>
              <p:nvPr/>
            </p:nvGrpSpPr>
            <p:grpSpPr>
              <a:xfrm>
                <a:off x="1481200" y="1509982"/>
                <a:ext cx="1080000" cy="3189334"/>
                <a:chOff x="7735102" y="1381862"/>
                <a:chExt cx="1080000" cy="3189334"/>
              </a:xfrm>
            </p:grpSpPr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5BE4C13C-5F21-DCDB-A06D-ADE54BC43CE4}"/>
                    </a:ext>
                  </a:extLst>
                </p:cNvPr>
                <p:cNvSpPr/>
                <p:nvPr/>
              </p:nvSpPr>
              <p:spPr>
                <a:xfrm>
                  <a:off x="7735102" y="1381862"/>
                  <a:ext cx="1080000" cy="31860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3B08BFC5-1165-910F-E89A-AFC65C38974E}"/>
                    </a:ext>
                  </a:extLst>
                </p:cNvPr>
                <p:cNvSpPr/>
                <p:nvPr/>
              </p:nvSpPr>
              <p:spPr>
                <a:xfrm>
                  <a:off x="7735102" y="2056512"/>
                  <a:ext cx="1080000" cy="25146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DABF898A-6827-DCE5-6F8F-D31B565981AC}"/>
                  </a:ext>
                </a:extLst>
              </p:cNvPr>
              <p:cNvSpPr/>
              <p:nvPr/>
            </p:nvSpPr>
            <p:spPr>
              <a:xfrm>
                <a:off x="1480384" y="1985960"/>
                <a:ext cx="1080000" cy="21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D5105DC8-6C2B-B413-EDE3-AD7D23ABA028}"/>
                </a:ext>
              </a:extLst>
            </p:cNvPr>
            <p:cNvSpPr/>
            <p:nvPr/>
          </p:nvSpPr>
          <p:spPr>
            <a:xfrm>
              <a:off x="1089538" y="2564605"/>
              <a:ext cx="1080000" cy="45719"/>
            </a:xfrm>
            <a:prstGeom prst="rect">
              <a:avLst/>
            </a:prstGeom>
            <a:solidFill>
              <a:srgbClr val="FF00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9E7D13B-30AF-AB1B-2ABB-85D64695A8EB}"/>
              </a:ext>
            </a:extLst>
          </p:cNvPr>
          <p:cNvGrpSpPr/>
          <p:nvPr/>
        </p:nvGrpSpPr>
        <p:grpSpPr>
          <a:xfrm>
            <a:off x="1091458" y="2558261"/>
            <a:ext cx="1080816" cy="3227644"/>
            <a:chOff x="1090697" y="2558671"/>
            <a:chExt cx="1080816" cy="3227644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934E45A8-69DF-B532-5F25-4238A9381F77}"/>
                </a:ext>
              </a:extLst>
            </p:cNvPr>
            <p:cNvGrpSpPr/>
            <p:nvPr/>
          </p:nvGrpSpPr>
          <p:grpSpPr>
            <a:xfrm>
              <a:off x="1091513" y="2558671"/>
              <a:ext cx="1080000" cy="3227644"/>
              <a:chOff x="7345415" y="2430551"/>
              <a:chExt cx="1080000" cy="3227644"/>
            </a:xfrm>
          </p:grpSpPr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14619845-54A8-0FF5-389A-D094312ECEAE}"/>
                  </a:ext>
                </a:extLst>
              </p:cNvPr>
              <p:cNvSpPr/>
              <p:nvPr/>
            </p:nvSpPr>
            <p:spPr>
              <a:xfrm>
                <a:off x="7345415" y="2430551"/>
                <a:ext cx="1080000" cy="322764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471E7956-1320-89F4-6807-2F7EB81785AC}"/>
                  </a:ext>
                </a:extLst>
              </p:cNvPr>
              <p:cNvSpPr/>
              <p:nvPr/>
            </p:nvSpPr>
            <p:spPr>
              <a:xfrm>
                <a:off x="7345415" y="3140370"/>
                <a:ext cx="1080000" cy="25146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1B6B102A-165C-3939-B0FB-280E49843847}"/>
                </a:ext>
              </a:extLst>
            </p:cNvPr>
            <p:cNvSpPr/>
            <p:nvPr/>
          </p:nvSpPr>
          <p:spPr>
            <a:xfrm>
              <a:off x="1090697" y="3073369"/>
              <a:ext cx="1080000" cy="2074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C11F49A7-8ABE-C9A0-35DD-4A45DD6A9C2F}"/>
              </a:ext>
            </a:extLst>
          </p:cNvPr>
          <p:cNvSpPr txBox="1"/>
          <p:nvPr/>
        </p:nvSpPr>
        <p:spPr>
          <a:xfrm>
            <a:off x="5140820" y="4118463"/>
            <a:ext cx="645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Zusätzlich: Entbindung vom 10%-Korridor bis 2026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animBg="1"/>
      <p:bldP spid="21" grpId="1" animBg="1"/>
      <p:bldP spid="39" grpId="0"/>
      <p:bldP spid="40" grpId="0"/>
      <p:bldP spid="48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353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Was tut der GKK?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786670"/>
            <a:ext cx="10265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Drängen auf maßvollere Beitragssteigerungen, </a:t>
            </a:r>
            <a:r>
              <a:rPr lang="de-DE" sz="2400" b="1" dirty="0"/>
              <a:t>Aussetzen der nächsten Steigerungsrunden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Drängen auf zusätzliche, </a:t>
            </a:r>
            <a:r>
              <a:rPr lang="de-DE" sz="2400" b="1" dirty="0"/>
              <a:t>alternative Entlastungen</a:t>
            </a:r>
            <a:r>
              <a:rPr lang="de-DE" sz="2400" dirty="0"/>
              <a:t> der Familien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Wen adressieren wir? Vor allem die Stadt und den GR, er hat die Hoheit über die Haushaltsplanung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Wo? JHA, bilaterale Gespräche mit Kommunalverwaltung, Trägerkonferenzen, Treffen mit GR-Fraktionen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538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8754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Tätigkeitsschwerpunkt </a:t>
            </a:r>
            <a:r>
              <a:rPr lang="de-DE" sz="3600" b="1" dirty="0" err="1"/>
              <a:t>SKiBB</a:t>
            </a:r>
            <a:r>
              <a:rPr lang="de-DE" sz="3600" b="1" dirty="0"/>
              <a:t>: Zwischenstand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783013"/>
            <a:ext cx="10265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Schulkinder-Bildungs- und Betreuungssystem (</a:t>
            </a:r>
            <a:r>
              <a:rPr lang="de-DE" sz="2400" dirty="0" err="1"/>
              <a:t>SKiBB</a:t>
            </a:r>
            <a:r>
              <a:rPr lang="de-DE" sz="2400" dirty="0"/>
              <a:t>) soll den GT-Anspruch für Grundschulkinder an HT-Grundschulen bedienen, parallel zur GT-Grundschule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Ab 2026 also zwei Modelle: GT-Grundschule oder HT-Grundschule mit </a:t>
            </a:r>
            <a:r>
              <a:rPr lang="de-DE" sz="2400" dirty="0" err="1"/>
              <a:t>SKiBB</a:t>
            </a:r>
            <a:endParaRPr lang="de-DE" sz="2400" dirty="0"/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HT-GS mit Hort (23 Schulen): Horte werden </a:t>
            </a:r>
            <a:r>
              <a:rPr lang="de-DE" sz="2400" dirty="0" err="1"/>
              <a:t>SKiBB</a:t>
            </a:r>
            <a:r>
              <a:rPr lang="de-DE" sz="2400" dirty="0"/>
              <a:t>-Einrichtungen,</a:t>
            </a:r>
          </a:p>
          <a:p>
            <a:pPr indent="277813"/>
            <a:r>
              <a:rPr lang="de-DE" sz="2400" dirty="0"/>
              <a:t>Ausnahme 2 Schulen, dort bis Mitte Juli noch keine Lösung, Auflösung?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GT-GS mit Hort (8 Schulen): Horte sollen aufgelöst werden, Kinder wechseln in GT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87F85A-6933-C849-0AC4-06DD1E8CF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1C3E49-EB19-E505-5906-6EA98D691E3D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40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422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Zwischenstand </a:t>
            </a:r>
            <a:r>
              <a:rPr lang="de-DE" sz="3600" b="1" dirty="0" err="1"/>
              <a:t>SKiBB</a:t>
            </a:r>
            <a:endParaRPr lang="de-DE" sz="3600" b="1" dirty="0"/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191930"/>
            <a:ext cx="10265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Pädag</a:t>
            </a:r>
            <a:r>
              <a:rPr lang="de-DE" sz="2400" dirty="0"/>
              <a:t>. und Raumkonzepte der AGs von Lenkungsgruppe angenommen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GKK konnte die </a:t>
            </a:r>
            <a:r>
              <a:rPr lang="de-DE" sz="2400" dirty="0">
                <a:solidFill>
                  <a:srgbClr val="00B050"/>
                </a:solidFill>
              </a:rPr>
              <a:t>Wählbarkeit der Module </a:t>
            </a:r>
            <a:r>
              <a:rPr lang="de-DE" sz="2400" dirty="0"/>
              <a:t>im </a:t>
            </a:r>
            <a:r>
              <a:rPr lang="de-DE" sz="2400" dirty="0" err="1"/>
              <a:t>SKiBB</a:t>
            </a:r>
            <a:r>
              <a:rPr lang="de-DE" sz="2400" dirty="0"/>
              <a:t> durchsetzen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 </a:t>
            </a:r>
            <a:r>
              <a:rPr lang="de-DE" sz="2400" dirty="0">
                <a:solidFill>
                  <a:srgbClr val="FF0000"/>
                </a:solidFill>
              </a:rPr>
              <a:t>HT-Grundschulen drohen Schlüsselkinder</a:t>
            </a:r>
            <a:r>
              <a:rPr lang="de-DE" sz="2400" dirty="0"/>
              <a:t>, wenn das </a:t>
            </a:r>
            <a:r>
              <a:rPr lang="de-DE" sz="2400" dirty="0" err="1"/>
              <a:t>SKiBB</a:t>
            </a:r>
            <a:r>
              <a:rPr lang="de-DE" sz="2400" dirty="0"/>
              <a:t>-Angebot aus finanziellen Gründen nicht genutzt werden kann. GEB Schulen und GKK arbeiten gemeinsam mit Schul- und Sportamt an Lösungen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Weitere Entwicklung des </a:t>
            </a:r>
            <a:r>
              <a:rPr lang="de-DE" sz="2400" dirty="0" err="1"/>
              <a:t>SKiBB</a:t>
            </a:r>
            <a:r>
              <a:rPr lang="de-DE" sz="2400" dirty="0"/>
              <a:t> in den nächsten 1,5 Jahren wird vom GKK eng verfolgt und mitgestaltet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Informationspolitik: in Händen der Stadt (Dezernat 3), gesonderte Veranstaltungen der Stadt angekündigt. Keine Beteiligung des GKK mehr nach den Erfahrungen vom Mai 2024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87F85A-6933-C849-0AC4-06DD1E8CF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1C3E49-EB19-E505-5906-6EA98D691E3D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615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1985459" y="1901526"/>
            <a:ext cx="8221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/>
              <a:t>Der GKK als Vertreter der </a:t>
            </a:r>
          </a:p>
          <a:p>
            <a:pPr algn="ctr"/>
            <a:endParaRPr lang="de-DE" sz="4000" b="1" dirty="0"/>
          </a:p>
          <a:p>
            <a:pPr algn="ctr"/>
            <a:r>
              <a:rPr lang="de-DE" sz="4000" b="1" dirty="0"/>
              <a:t>Karlsruher Kita- und Hort-Elternschaft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DCE559-C2C1-AA32-1E70-9F854A235ACF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A48CAE-9247-6874-F2E1-BDBEE888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793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Kommunikation des GKK mit Euch Eltern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674449"/>
            <a:ext cx="10265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Newsletters für </a:t>
            </a:r>
            <a:r>
              <a:rPr lang="de-DE" sz="2400" dirty="0" err="1"/>
              <a:t>Abonnent:innen</a:t>
            </a:r>
            <a:r>
              <a:rPr lang="de-DE" sz="2400" dirty="0"/>
              <a:t>, Anmeldung über </a:t>
            </a:r>
            <a:r>
              <a:rPr lang="de-DE" sz="2400" dirty="0" err="1">
                <a:solidFill>
                  <a:srgbClr val="00B050"/>
                </a:solidFill>
              </a:rPr>
              <a:t>www.g-k-k.org</a:t>
            </a:r>
            <a:endParaRPr lang="de-DE" sz="2400" dirty="0">
              <a:solidFill>
                <a:srgbClr val="00B050"/>
              </a:solidFill>
            </a:endParaRPr>
          </a:p>
          <a:p>
            <a:endParaRPr lang="de-DE" sz="2400" dirty="0">
              <a:solidFill>
                <a:srgbClr val="00B050"/>
              </a:solidFill>
            </a:endParaRPr>
          </a:p>
          <a:p>
            <a:endParaRPr lang="de-DE" sz="2400" dirty="0">
              <a:solidFill>
                <a:srgbClr val="00B050"/>
              </a:solidFill>
            </a:endParaRPr>
          </a:p>
          <a:p>
            <a:endParaRPr lang="de-D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Instagram	</a:t>
            </a:r>
            <a:r>
              <a:rPr lang="de-DE" sz="24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de-DE" sz="2400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gesamtelternbeirat_ka_kita</a:t>
            </a:r>
            <a:r>
              <a:rPr lang="de-DE" sz="2400" dirty="0">
                <a:solidFill>
                  <a:srgbClr val="00B050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Elternbriefe, 3-4 pro Jahr, Versand an </a:t>
            </a:r>
            <a:r>
              <a:rPr lang="de-DE" sz="2400" dirty="0" err="1"/>
              <a:t>Newsletter-Abonnent:innen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3C0AB0-DA24-89FB-7644-7743A0EC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34" y="2956496"/>
            <a:ext cx="2496521" cy="24965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88B810-DBBD-DAC1-907A-B06DBB41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418" y="1344350"/>
            <a:ext cx="2496522" cy="24965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9D6DA8-9236-443B-7ECF-D90BAD16AE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B279169-0C2C-8D28-3AD5-B994E4092FBF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777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429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Wie wir Euch beraten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674449"/>
            <a:ext cx="10265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Ihr erreicht uns jederzeit per E-Mail: </a:t>
            </a:r>
            <a:r>
              <a:rPr lang="de-DE" sz="2400" dirty="0">
                <a:hlinkClick r:id="rId2"/>
              </a:rPr>
              <a:t>vorstand@g-k-k.org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Wir helfen in allen Dingen, die nicht innerhalb einer Einrichtung oder mit dem Träger gelöst werden können!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Bei größerem Gesprächsbedarf könnt Ihr auch zur nächsten Vorstandssitzung eingeladen werden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9D6DA8-9236-443B-7ECF-D90BAD16A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33D7C0A-C682-D186-105C-8B41F663FDFC}"/>
              </a:ext>
            </a:extLst>
          </p:cNvPr>
          <p:cNvSpPr txBox="1"/>
          <p:nvPr/>
        </p:nvSpPr>
        <p:spPr>
          <a:xfrm>
            <a:off x="523723" y="5132388"/>
            <a:ext cx="1127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Wir freuen uns über neue Vorstandsmitglieder, viele Schultern tragen mehr als wenige!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D7698E-1BB5-AF07-986B-EEBA847A1B5E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50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061F56-BD6B-CDB8-A01F-D428D6A7D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C53D9D-459B-E8F0-AC65-D739338B772E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7103EA-8E79-FFB2-CD1A-8FD4A4A4D2DE}"/>
              </a:ext>
            </a:extLst>
          </p:cNvPr>
          <p:cNvSpPr txBox="1"/>
          <p:nvPr/>
        </p:nvSpPr>
        <p:spPr>
          <a:xfrm>
            <a:off x="963168" y="1214864"/>
            <a:ext cx="1026566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Die Interessenvertretung der Karlsruher Kita- und Horteltern </a:t>
            </a:r>
            <a:r>
              <a:rPr lang="de-DE" sz="2400" dirty="0">
                <a:solidFill>
                  <a:srgbClr val="00B050"/>
                </a:solidFill>
              </a:rPr>
              <a:t>zum Wohle der Betreuung der Kinder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Der GKK-Vorstand vertritt rund 20.000 Eltern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Der Vorstand wird einmal jährlich auf der Vollversammlung gewählt</a:t>
            </a:r>
            <a:endParaRPr lang="de-DE" sz="2400" baseline="30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Alle Karlsruher Kita- und Horteltern haben aktives und passives Wahlrecht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Wer ist der GKK-Vorstand?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2EF6ABC-7D1C-AFA5-C0D1-F16D7B2BD475}"/>
              </a:ext>
            </a:extLst>
          </p:cNvPr>
          <p:cNvSpPr txBox="1"/>
          <p:nvPr/>
        </p:nvSpPr>
        <p:spPr>
          <a:xfrm>
            <a:off x="3800375" y="428613"/>
            <a:ext cx="342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Was ist der GKK?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618CF09-4D2A-FEDC-E250-A9E6698323E6}"/>
              </a:ext>
            </a:extLst>
          </p:cNvPr>
          <p:cNvGrpSpPr/>
          <p:nvPr/>
        </p:nvGrpSpPr>
        <p:grpSpPr>
          <a:xfrm>
            <a:off x="451104" y="4573926"/>
            <a:ext cx="11325921" cy="1757294"/>
            <a:chOff x="451104" y="4573926"/>
            <a:chExt cx="11325921" cy="1757294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D025AB9-A122-F938-07F8-9AECEF7D3226}"/>
                </a:ext>
              </a:extLst>
            </p:cNvPr>
            <p:cNvGrpSpPr/>
            <p:nvPr/>
          </p:nvGrpSpPr>
          <p:grpSpPr>
            <a:xfrm>
              <a:off x="451104" y="4620365"/>
              <a:ext cx="11325921" cy="1710855"/>
              <a:chOff x="451104" y="4620365"/>
              <a:chExt cx="11325921" cy="1710855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A4997F58-582F-FB58-51BF-4802A088DBA1}"/>
                  </a:ext>
                </a:extLst>
              </p:cNvPr>
              <p:cNvGrpSpPr/>
              <p:nvPr/>
            </p:nvGrpSpPr>
            <p:grpSpPr>
              <a:xfrm>
                <a:off x="451104" y="4620365"/>
                <a:ext cx="11325921" cy="1710855"/>
                <a:chOff x="451104" y="4620365"/>
                <a:chExt cx="11325921" cy="1710855"/>
              </a:xfrm>
            </p:grpSpPr>
            <p:grpSp>
              <p:nvGrpSpPr>
                <p:cNvPr id="6" name="Gruppieren 5">
                  <a:extLst>
                    <a:ext uri="{FF2B5EF4-FFF2-40B4-BE49-F238E27FC236}">
                      <a16:creationId xmlns:a16="http://schemas.microsoft.com/office/drawing/2014/main" id="{71E65011-EF8C-C9AE-7EEF-759F228EA698}"/>
                    </a:ext>
                  </a:extLst>
                </p:cNvPr>
                <p:cNvGrpSpPr/>
                <p:nvPr/>
              </p:nvGrpSpPr>
              <p:grpSpPr>
                <a:xfrm>
                  <a:off x="451104" y="4620365"/>
                  <a:ext cx="9314241" cy="1710855"/>
                  <a:chOff x="451104" y="4620365"/>
                  <a:chExt cx="9314241" cy="1710855"/>
                </a:xfrm>
              </p:grpSpPr>
              <p:grpSp>
                <p:nvGrpSpPr>
                  <p:cNvPr id="8" name="Gruppieren 7">
                    <a:extLst>
                      <a:ext uri="{FF2B5EF4-FFF2-40B4-BE49-F238E27FC236}">
                        <a16:creationId xmlns:a16="http://schemas.microsoft.com/office/drawing/2014/main" id="{A3C8F01D-E60A-FEEA-47D2-6231A42DBE5D}"/>
                      </a:ext>
                    </a:extLst>
                  </p:cNvPr>
                  <p:cNvGrpSpPr/>
                  <p:nvPr/>
                </p:nvGrpSpPr>
                <p:grpSpPr>
                  <a:xfrm>
                    <a:off x="451104" y="4624827"/>
                    <a:ext cx="1848070" cy="1706393"/>
                    <a:chOff x="329184" y="4624827"/>
                    <a:chExt cx="1848070" cy="1706393"/>
                  </a:xfrm>
                </p:grpSpPr>
                <p:sp>
                  <p:nvSpPr>
                    <p:cNvPr id="23" name="Textfeld 22">
                      <a:extLst>
                        <a:ext uri="{FF2B5EF4-FFF2-40B4-BE49-F238E27FC236}">
                          <a16:creationId xmlns:a16="http://schemas.microsoft.com/office/drawing/2014/main" id="{9443CB17-3011-AE0F-4BCD-1012882B09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9184" y="5961888"/>
                      <a:ext cx="18480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/>
                        <a:t>Daniel Wohlwend</a:t>
                      </a:r>
                    </a:p>
                  </p:txBody>
                </p:sp>
                <p:pic>
                  <p:nvPicPr>
                    <p:cNvPr id="24" name="Picture 2" descr="Daniel Wohlwend">
                      <a:extLst>
                        <a:ext uri="{FF2B5EF4-FFF2-40B4-BE49-F238E27FC236}">
                          <a16:creationId xmlns:a16="http://schemas.microsoft.com/office/drawing/2014/main" id="{57705813-B505-DB82-4C62-3DE0063B0CF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7239" y="4624827"/>
                      <a:ext cx="1251959" cy="14066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1" name="Textfeld 20">
                    <a:extLst>
                      <a:ext uri="{FF2B5EF4-FFF2-40B4-BE49-F238E27FC236}">
                        <a16:creationId xmlns:a16="http://schemas.microsoft.com/office/drawing/2014/main" id="{FB8BFDF1-6F9C-AB5B-5BE0-0ECE1DE6FDBA}"/>
                      </a:ext>
                    </a:extLst>
                  </p:cNvPr>
                  <p:cNvSpPr txBox="1"/>
                  <p:nvPr/>
                </p:nvSpPr>
                <p:spPr>
                  <a:xfrm>
                    <a:off x="2381676" y="5957581"/>
                    <a:ext cx="16730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dirty="0"/>
                      <a:t>Magda </a:t>
                    </a:r>
                    <a:r>
                      <a:rPr lang="de-DE" dirty="0" err="1"/>
                      <a:t>Kuncova</a:t>
                    </a:r>
                    <a:endParaRPr lang="de-DE" dirty="0"/>
                  </a:p>
                </p:txBody>
              </p:sp>
              <p:grpSp>
                <p:nvGrpSpPr>
                  <p:cNvPr id="10" name="Gruppieren 9">
                    <a:extLst>
                      <a:ext uri="{FF2B5EF4-FFF2-40B4-BE49-F238E27FC236}">
                        <a16:creationId xmlns:a16="http://schemas.microsoft.com/office/drawing/2014/main" id="{222BBEAB-3BC2-D1FD-BC8A-02175A09B4AC}"/>
                      </a:ext>
                    </a:extLst>
                  </p:cNvPr>
                  <p:cNvGrpSpPr/>
                  <p:nvPr/>
                </p:nvGrpSpPr>
                <p:grpSpPr>
                  <a:xfrm>
                    <a:off x="4287148" y="4623842"/>
                    <a:ext cx="1460336" cy="1707378"/>
                    <a:chOff x="3424222" y="4623842"/>
                    <a:chExt cx="1460336" cy="1707378"/>
                  </a:xfrm>
                </p:grpSpPr>
                <p:sp>
                  <p:nvSpPr>
                    <p:cNvPr id="19" name="Textfeld 18">
                      <a:extLst>
                        <a:ext uri="{FF2B5EF4-FFF2-40B4-BE49-F238E27FC236}">
                          <a16:creationId xmlns:a16="http://schemas.microsoft.com/office/drawing/2014/main" id="{70E4F28B-928B-AD5B-F08A-AA86DA8455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24222" y="5961888"/>
                      <a:ext cx="14603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/>
                        <a:t>Mischa Lange</a:t>
                      </a:r>
                    </a:p>
                  </p:txBody>
                </p:sp>
                <p:pic>
                  <p:nvPicPr>
                    <p:cNvPr id="20" name="Picture 6">
                      <a:extLst>
                        <a:ext uri="{FF2B5EF4-FFF2-40B4-BE49-F238E27FC236}">
                          <a16:creationId xmlns:a16="http://schemas.microsoft.com/office/drawing/2014/main" id="{99AB3BD7-24E8-B442-15D3-8F12F6BD350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0037" r="13309" b="27112"/>
                    <a:stretch/>
                  </p:blipFill>
                  <p:spPr bwMode="auto">
                    <a:xfrm>
                      <a:off x="3565008" y="4623842"/>
                      <a:ext cx="1165345" cy="13855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3" name="Gruppieren 12">
                    <a:extLst>
                      <a:ext uri="{FF2B5EF4-FFF2-40B4-BE49-F238E27FC236}">
                        <a16:creationId xmlns:a16="http://schemas.microsoft.com/office/drawing/2014/main" id="{5883038A-E4BB-EB59-7D04-0F39FEA9F05C}"/>
                      </a:ext>
                    </a:extLst>
                  </p:cNvPr>
                  <p:cNvGrpSpPr/>
                  <p:nvPr/>
                </p:nvGrpSpPr>
                <p:grpSpPr>
                  <a:xfrm>
                    <a:off x="6320233" y="4623518"/>
                    <a:ext cx="1393711" cy="1707379"/>
                    <a:chOff x="4950363" y="4623841"/>
                    <a:chExt cx="1393711" cy="1707379"/>
                  </a:xfrm>
                </p:grpSpPr>
                <p:sp>
                  <p:nvSpPr>
                    <p:cNvPr id="17" name="Textfeld 16">
                      <a:extLst>
                        <a:ext uri="{FF2B5EF4-FFF2-40B4-BE49-F238E27FC236}">
                          <a16:creationId xmlns:a16="http://schemas.microsoft.com/office/drawing/2014/main" id="{666144B4-022F-8192-C4C3-A02DBFBC52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67789" y="5961888"/>
                      <a:ext cx="12968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/>
                        <a:t>Jessica Loos</a:t>
                      </a:r>
                    </a:p>
                  </p:txBody>
                </p:sp>
                <p:pic>
                  <p:nvPicPr>
                    <p:cNvPr id="18" name="Picture 8" descr="Jessica Loos">
                      <a:extLst>
                        <a:ext uri="{FF2B5EF4-FFF2-40B4-BE49-F238E27FC236}">
                          <a16:creationId xmlns:a16="http://schemas.microsoft.com/office/drawing/2014/main" id="{F0DEB7BD-0E42-2782-9DAA-48C2B7531FA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50363" y="4623841"/>
                      <a:ext cx="1393711" cy="139371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E0C997AF-9534-D2C9-01A7-A8C8258639F3}"/>
                      </a:ext>
                    </a:extLst>
                  </p:cNvPr>
                  <p:cNvSpPr txBox="1"/>
                  <p:nvPr/>
                </p:nvSpPr>
                <p:spPr>
                  <a:xfrm>
                    <a:off x="8316550" y="5961888"/>
                    <a:ext cx="14487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dirty="0"/>
                      <a:t>Oliver Sander</a:t>
                    </a:r>
                  </a:p>
                </p:txBody>
              </p:sp>
              <p:pic>
                <p:nvPicPr>
                  <p:cNvPr id="2" name="Grafik 1" descr="Ein Bild, das draußen, Person, Menschliches Gesicht, Kleidung enthält.&#10;&#10;Beschreibung automatisch generiert.">
                    <a:extLst>
                      <a:ext uri="{FF2B5EF4-FFF2-40B4-BE49-F238E27FC236}">
                        <a16:creationId xmlns:a16="http://schemas.microsoft.com/office/drawing/2014/main" id="{C85439FD-D968-35DB-8BDD-EE0D12DEFE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2418" t="7539" r="8117" b="28270"/>
                  <a:stretch/>
                </p:blipFill>
                <p:spPr>
                  <a:xfrm>
                    <a:off x="8402003" y="4620365"/>
                    <a:ext cx="1254828" cy="141390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49C066DF-9B5D-C91A-A3F5-D13B98A924A2}"/>
                    </a:ext>
                  </a:extLst>
                </p:cNvPr>
                <p:cNvSpPr txBox="1"/>
                <p:nvPr/>
              </p:nvSpPr>
              <p:spPr>
                <a:xfrm>
                  <a:off x="9992690" y="5957581"/>
                  <a:ext cx="17843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Anastasia Zander</a:t>
                  </a:r>
                </a:p>
              </p:txBody>
            </p:sp>
          </p:grp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34F60E64-F8BC-74AD-8F90-1DB948B338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334" t="28996" r="31916" b="15232"/>
              <a:stretch/>
            </p:blipFill>
            <p:spPr>
              <a:xfrm>
                <a:off x="10282478" y="4634879"/>
                <a:ext cx="1133106" cy="1388853"/>
              </a:xfrm>
              <a:prstGeom prst="rect">
                <a:avLst/>
              </a:prstGeom>
            </p:spPr>
          </p:pic>
        </p:grp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4DB0E5E-4D08-2F90-183E-B0CFA3243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741" t="24143" r="26687" b="19806"/>
            <a:stretch/>
          </p:blipFill>
          <p:spPr>
            <a:xfrm rot="5400000">
              <a:off x="2457755" y="4718530"/>
              <a:ext cx="1443303" cy="115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0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4195010" y="2868442"/>
            <a:ext cx="309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Offene Fragen?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9D6DA8-9236-443B-7ECF-D90BAD16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62F8889-D759-ADA5-0688-BCC22D610E21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0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4195010" y="2868442"/>
            <a:ext cx="405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Vorstandswahl 2024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9D6DA8-9236-443B-7ECF-D90BAD16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62F8889-D759-ADA5-0688-BCC22D610E21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33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900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Zusammensetzung der Betreuungsplatzkosten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895760" y="1422401"/>
            <a:ext cx="11015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Anteil der Fachpersonalkosten, gefördert i.d.R. 88%, Kostensteigerungen 12 % seit 2023, Beispiel-Kita mit 7 </a:t>
            </a:r>
            <a:r>
              <a:rPr lang="de-DE" sz="2400" i="1" dirty="0" err="1"/>
              <a:t>Erzieher:innen</a:t>
            </a:r>
            <a:r>
              <a:rPr lang="de-DE" sz="2400" i="1" dirty="0"/>
              <a:t> rund 40000 € mtl. AG-brutto, 1000 € je Kind, </a:t>
            </a:r>
            <a:r>
              <a:rPr lang="de-DE" sz="2400" i="1" dirty="0">
                <a:solidFill>
                  <a:srgbClr val="00B050"/>
                </a:solidFill>
              </a:rPr>
              <a:t>Elternbeitrag steigt nur anteilig mit</a:t>
            </a:r>
          </a:p>
          <a:p>
            <a:endParaRPr lang="de-DE" sz="2400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Anteil der Kosten für Immobilien, Energie und Infrastruktur, für die Stadt entfallen die Mieten meist, genauer Betrag sehr variabel, Beispiel-Kita etwa 4000 € mtl. für 40 Plätze, 100 € je Kind, </a:t>
            </a:r>
            <a:r>
              <a:rPr lang="de-DE" sz="2400" i="1" dirty="0">
                <a:solidFill>
                  <a:srgbClr val="FF0000"/>
                </a:solidFill>
              </a:rPr>
              <a:t>wird voll auf Elternbeitrag umgeschlagen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Anteil an sonstigen Personalkosten (Verwaltung, Kitabeauftragte, Reinigungskräfte etc.), Reparaturen, Renovierungen usw., Betrag variabel, leicht weitere 100 € je Kind, </a:t>
            </a:r>
            <a:r>
              <a:rPr lang="de-DE" sz="2400" i="1" dirty="0">
                <a:solidFill>
                  <a:srgbClr val="FF0000"/>
                </a:solidFill>
              </a:rPr>
              <a:t>wird voll auf Elternbeitrag umgeschlagen</a:t>
            </a:r>
          </a:p>
          <a:p>
            <a:endParaRPr lang="de-D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Zusatzbelastung für Eltern freier Träger abgemildert durch EKZ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24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900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Zusammensetzung der Betreuungsplatzkosten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972520" y="1884206"/>
            <a:ext cx="10265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Betreuungsplatzkosten insgesamt bei freien Trägern rund 2000 – 2500 €, Elternbeitrag oft über 20 %, bei städtischen Einrichtungen einige Hundert € weniger, hier Elternbeitrag knapp unter 20 %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Änderungen 2024: Haushaltssanierung senkt EKZ und hebt gleichzeitig die Beiträge an, um 10%-Korridor für freie Träger zu schützen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/>
              <a:t>Neue Differenzbeträge sind die neuen Elternbeiträge</a:t>
            </a:r>
          </a:p>
          <a:p>
            <a:endParaRPr lang="de-DE" sz="2400" i="1" dirty="0"/>
          </a:p>
          <a:p>
            <a:r>
              <a:rPr lang="de-DE" sz="2400" b="1" i="1" dirty="0">
                <a:solidFill>
                  <a:srgbClr val="FF0000"/>
                </a:solidFill>
              </a:rPr>
              <a:t>Daher steigen die Elternbeiträge nicht genauso wie die übrigen Kosten,</a:t>
            </a:r>
          </a:p>
          <a:p>
            <a:r>
              <a:rPr lang="de-DE" sz="2400" b="1" i="1" dirty="0">
                <a:solidFill>
                  <a:srgbClr val="FF0000"/>
                </a:solidFill>
              </a:rPr>
              <a:t>sondern STÄRKER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DEF77-3F5E-03E7-CB88-1AF05446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F58D9F-AA33-DD58-B3B7-97CF37773B6C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228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2721388" y="1320956"/>
            <a:ext cx="6678881" cy="2070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Vollversammlung des</a:t>
            </a:r>
          </a:p>
          <a:p>
            <a:pPr algn="ctr"/>
            <a:r>
              <a:rPr lang="de-DE" dirty="0"/>
              <a:t>Gesamtelternbeirats Karlsruher Kindertageseinrichtungen (GKK)</a:t>
            </a:r>
          </a:p>
          <a:p>
            <a:pPr algn="ctr"/>
            <a:endParaRPr lang="de-DE" sz="2800" dirty="0"/>
          </a:p>
          <a:p>
            <a:pPr algn="ctr">
              <a:lnSpc>
                <a:spcPct val="150000"/>
              </a:lnSpc>
            </a:pPr>
            <a:r>
              <a:rPr lang="de-DE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Tätigkeitsbericht 2023/24</a:t>
            </a:r>
            <a:endParaRPr lang="de-DE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DCE559-C2C1-AA32-1E70-9F854A235ACF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A48CAE-9247-6874-F2E1-BDBEE888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4707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Tätigkeitsschwerpunkte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396800"/>
            <a:ext cx="1026566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Fachpersonalkrise, Erarbeitung von Lösungsansätzen</a:t>
            </a:r>
          </a:p>
          <a:p>
            <a:pPr>
              <a:lnSpc>
                <a:spcPct val="150000"/>
              </a:lnSpc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Angebotskürzungen, Beitragsgestaltung</a:t>
            </a:r>
          </a:p>
          <a:p>
            <a:endParaRPr lang="de-DE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Ganztagesanspruch ab 2026 für Grundschulkinder (Ausgestaltung des </a:t>
            </a:r>
            <a:r>
              <a:rPr lang="de-DE" sz="2400" dirty="0" err="1"/>
              <a:t>SKiBB</a:t>
            </a:r>
            <a:r>
              <a:rPr lang="de-DE" sz="2400" dirty="0"/>
              <a:t>)</a:t>
            </a:r>
          </a:p>
          <a:p>
            <a:pPr>
              <a:lnSpc>
                <a:spcPct val="150000"/>
              </a:lnSpc>
            </a:pPr>
            <a:endParaRPr lang="de-DE" sz="2400" baseline="30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Beratung der Elternschaft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Hierzu ist der GKK in zahlreichen Gremien tätig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061F56-BD6B-CDB8-A01F-D428D6A7D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C53D9D-459B-E8F0-AC65-D739338B772E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559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530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Gremienmitarbeit des GKK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253543"/>
            <a:ext cx="102656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Jugendhilfeausschuss, 4x jährlich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Arbeitsausschuss des JHA, in der Regel vor den JHA-Sitzungen, 4x jährlich, evtl. Sondersitzungen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Trägerkonferenz und zugehöriger Arbeitsausschuss, je 3x jährlich, evtl. Sondersitzungen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Hortträgerkonferenz, mehrmals jährlich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SKiBB</a:t>
            </a:r>
            <a:r>
              <a:rPr lang="de-DE" sz="2200" dirty="0"/>
              <a:t>: Kerngruppe und Arbeitsgruppen zu den Themen Personal, Räume,  Pädagogisches Konzept, Kooperationen &amp; Finanzen, 6-12x jährlich, AG-Arbeit mittlerweile abgeschlossen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r>
              <a:rPr lang="de-DE" sz="2200" dirty="0"/>
              <a:t>Darüber hinaus je nach Anlass Treffen mit der SJB, den Trägern und Ver.di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78CC6C-0869-A565-DBCA-37636BD8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B14FA9F-ED71-DCA5-31BD-D87E3E445A60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977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9285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Die Fachpersonalkrise: Ursache vieler Probleme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972520" y="1759652"/>
            <a:ext cx="1026566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Benötigtes Fachpersonal in Kitas BW (VZ): etwa 99.000, besetzt rund 82.000, fehlende Fachkräfte: 16.800</a:t>
            </a:r>
            <a:r>
              <a:rPr lang="de-DE" sz="2400" baseline="30000" dirty="0"/>
              <a:t>1</a:t>
            </a:r>
            <a:endParaRPr lang="de-DE" sz="2400" dirty="0"/>
          </a:p>
          <a:p>
            <a:pPr indent="277813">
              <a:lnSpc>
                <a:spcPct val="150000"/>
              </a:lnSpc>
            </a:pPr>
            <a:r>
              <a:rPr lang="de-DE" sz="2400" b="1" dirty="0"/>
              <a:t>Versorgung knapp über 85 % (Krippen), rund 95 % (Kitas)</a:t>
            </a:r>
            <a:r>
              <a:rPr lang="de-DE" sz="2400" baseline="30000" dirty="0"/>
              <a:t>2</a:t>
            </a:r>
            <a:endParaRPr lang="de-DE" sz="2400" dirty="0"/>
          </a:p>
          <a:p>
            <a:pPr indent="277813">
              <a:lnSpc>
                <a:spcPct val="150000"/>
              </a:lnSpc>
            </a:pPr>
            <a:r>
              <a:rPr lang="de-DE" sz="2400" b="1" dirty="0"/>
              <a:t>Versorgung in 2030 (Angebot und Teilhabe wie 2024): rund 85 %</a:t>
            </a:r>
            <a:r>
              <a:rPr lang="de-DE" sz="2400" baseline="30000" dirty="0"/>
              <a:t>3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Fehlende Erzieher*innen (VZ) im Jahr 2030 BW: zwischen 5000 und rund 29000, je nach Szenario</a:t>
            </a:r>
            <a:r>
              <a:rPr lang="de-DE" sz="2400" baseline="30000" dirty="0"/>
              <a:t>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DF58BC-DC87-D160-2DC4-8D7A500C487A}"/>
              </a:ext>
            </a:extLst>
          </p:cNvPr>
          <p:cNvSpPr txBox="1"/>
          <p:nvPr/>
        </p:nvSpPr>
        <p:spPr>
          <a:xfrm>
            <a:off x="1136086" y="6009218"/>
            <a:ext cx="596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Ländermonitoring der Bertelsmann-Stiftung 2023, Szenario II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20329-D66F-7AEA-D3FA-72C23755A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0674AB-BD6E-683E-04F3-77E0A2BD9F07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B6A4A9-53DA-0776-A129-AD1CFE9E3E86}"/>
              </a:ext>
            </a:extLst>
          </p:cNvPr>
          <p:cNvSpPr txBox="1"/>
          <p:nvPr/>
        </p:nvSpPr>
        <p:spPr>
          <a:xfrm>
            <a:off x="1136086" y="5281217"/>
            <a:ext cx="500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Ländermonitoring der Bertelsmann-Stiftung 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D61430-94E1-51F7-15AE-5F648C54CB14}"/>
              </a:ext>
            </a:extLst>
          </p:cNvPr>
          <p:cNvSpPr txBox="1"/>
          <p:nvPr/>
        </p:nvSpPr>
        <p:spPr>
          <a:xfrm>
            <a:off x="1136086" y="5650549"/>
            <a:ext cx="500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Ländermonitoring der Bertelsmann-Stiftung 2023</a:t>
            </a:r>
          </a:p>
        </p:txBody>
      </p:sp>
    </p:spTree>
    <p:extLst>
      <p:ext uri="{BB962C8B-B14F-4D97-AF65-F5344CB8AC3E}">
        <p14:creationId xmlns:p14="http://schemas.microsoft.com/office/powerpoint/2010/main" val="17110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8229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Folge: Reduktion des Betreuungsangebots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974189" y="1876992"/>
            <a:ext cx="1026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Aufgrund des Mangels reduzierten die meisten Träger das Angebot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670259-FE56-F701-6A87-C08B8DFABFFD}"/>
              </a:ext>
            </a:extLst>
          </p:cNvPr>
          <p:cNvSpPr txBox="1"/>
          <p:nvPr/>
        </p:nvSpPr>
        <p:spPr>
          <a:xfrm>
            <a:off x="974189" y="2537957"/>
            <a:ext cx="7763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➛ Stellt viele Familien vor große, organisatorische Probleme: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Vereinbarkeit von Familie und Beruf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Anrecht der Kinder auf Bildung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41EE9F-0FED-6D73-33C1-C1CAA91E21EE}"/>
              </a:ext>
            </a:extLst>
          </p:cNvPr>
          <p:cNvSpPr txBox="1"/>
          <p:nvPr/>
        </p:nvSpPr>
        <p:spPr>
          <a:xfrm>
            <a:off x="974189" y="3971560"/>
            <a:ext cx="10420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Der GKK setzt sich aktiv für das Anrecht der Kinder auf Bildung und Betreuung ein: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B050"/>
                </a:solidFill>
              </a:rPr>
              <a:t>Öffnungszeitenkürzungen </a:t>
            </a:r>
            <a:r>
              <a:rPr lang="de-DE" sz="2400" b="1" dirty="0">
                <a:solidFill>
                  <a:srgbClr val="00B050"/>
                </a:solidFill>
              </a:rPr>
              <a:t>nicht mit der Gießkanne (jetzt KONSENS)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50"/>
                </a:solidFill>
              </a:rPr>
              <a:t>Keine kürzeren Betreuungszeiten für Zweitkinder</a:t>
            </a:r>
            <a:r>
              <a:rPr lang="de-DE" sz="2400" dirty="0">
                <a:solidFill>
                  <a:srgbClr val="00B050"/>
                </a:solidFill>
              </a:rPr>
              <a:t> in der gleichen Einrichtung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50"/>
                </a:solidFill>
              </a:rPr>
              <a:t>Befristung</a:t>
            </a:r>
            <a:r>
              <a:rPr lang="de-DE" sz="2400" dirty="0">
                <a:solidFill>
                  <a:srgbClr val="00B050"/>
                </a:solidFill>
              </a:rPr>
              <a:t> der Öffnungszeitenkürzungen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B050"/>
                </a:solidFill>
              </a:rPr>
              <a:t>Erschließung aller möglichen </a:t>
            </a:r>
            <a:r>
              <a:rPr lang="de-DE" sz="2400" b="1" dirty="0">
                <a:solidFill>
                  <a:srgbClr val="00B050"/>
                </a:solidFill>
              </a:rPr>
              <a:t>Quellen für neues Fachpersonal (jetzt KONSENS)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BA5577-B092-2609-410E-047D82BFD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250BE1C-4284-ABCB-8F8F-6C0FB01F8D35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208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549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Was bereits umgesetzt wird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506081"/>
            <a:ext cx="10905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GR-Beschluss vom 27.06.2023: Zahl der </a:t>
            </a:r>
            <a:r>
              <a:rPr lang="de-DE" sz="2400" dirty="0" err="1"/>
              <a:t>PiA</a:t>
            </a:r>
            <a:r>
              <a:rPr lang="de-DE" sz="2400" dirty="0"/>
              <a:t>-Plätze wird nicht mehr begrenzt </a:t>
            </a:r>
          </a:p>
          <a:p>
            <a:r>
              <a:rPr lang="de-DE" sz="2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Vermehrte Einstellung von Fachfremden für jene haus- und betriebswirtschaftlichen Tätigkeiten, die bisher vom Fachpersonal ausgeübt wurden, Nachqualifizierung von Quereinsteigern</a:t>
            </a:r>
          </a:p>
          <a:p>
            <a:r>
              <a:rPr lang="de-DE" sz="2400" dirty="0"/>
              <a:t>	➛	Erprobungsparagraf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Beschleunigte Anerkennungsverfahren für ausländische Fachkräfte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Verstärkte Einbindung und Förderung von </a:t>
            </a:r>
            <a:r>
              <a:rPr lang="de-DE" sz="2400" dirty="0" err="1"/>
              <a:t>Student:innen</a:t>
            </a:r>
            <a:r>
              <a:rPr lang="de-DE" sz="2400" dirty="0"/>
              <a:t> der Erziehungswissenschaften während des Studiums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85DB8B-C220-2A5F-C80B-E167B0763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3830EB-508B-19E8-2282-3BD28CD365E9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913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44AD18-481A-689E-0714-FDC6277D8FB0}"/>
              </a:ext>
            </a:extLst>
          </p:cNvPr>
          <p:cNvSpPr txBox="1"/>
          <p:nvPr/>
        </p:nvSpPr>
        <p:spPr>
          <a:xfrm>
            <a:off x="711581" y="527304"/>
            <a:ext cx="309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Zwischenbilanz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0438" y="4202723"/>
            <a:ext cx="10425802" cy="2461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3359F1-A442-D2ED-4381-AEFCAB4F7809}"/>
              </a:ext>
            </a:extLst>
          </p:cNvPr>
          <p:cNvSpPr txBox="1"/>
          <p:nvPr/>
        </p:nvSpPr>
        <p:spPr>
          <a:xfrm>
            <a:off x="1030576" y="1819589"/>
            <a:ext cx="10265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Die bestehenden Engpässe werden kurz- und mittelfristig teilweise abgemildert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Es ist offen, wie erfolgreich die weiterführenden Maßnahmen sein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Kommune, GR-Fraktionen, Träger, Fachpersonalvertretungen und GKK als Elternvertreter arbeiten weiter an Lösungen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157303-8283-50A8-0D80-ABCED37ED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7" b="25140"/>
          <a:stretch/>
        </p:blipFill>
        <p:spPr>
          <a:xfrm>
            <a:off x="9874044" y="81157"/>
            <a:ext cx="2245386" cy="13412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E4F978-794A-4983-E7D0-D3393079A950}"/>
              </a:ext>
            </a:extLst>
          </p:cNvPr>
          <p:cNvSpPr txBox="1"/>
          <p:nvPr/>
        </p:nvSpPr>
        <p:spPr>
          <a:xfrm>
            <a:off x="3751607" y="6471140"/>
            <a:ext cx="511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GKK-Vollversammlung </a:t>
            </a:r>
            <a:r>
              <a:rPr lang="de-DE" sz="1200" dirty="0">
                <a:sym typeface="Wingdings 2" panose="05020102010507070707" pitchFamily="18" charset="2"/>
              </a:rPr>
              <a:t> </a:t>
            </a:r>
            <a:r>
              <a:rPr lang="de-DE" sz="1200" dirty="0"/>
              <a:t>12. November 2024 </a:t>
            </a:r>
            <a:r>
              <a:rPr lang="de-DE" sz="1200" dirty="0">
                <a:sym typeface="Wingdings 2" panose="05020102010507070707" pitchFamily="18" charset="2"/>
              </a:rPr>
              <a:t> Albert-Schweitzer-Saal Karlsruhe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34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1379</Words>
  <Application>Microsoft Macintosh PowerPoint</Application>
  <PresentationFormat>Breitbild</PresentationFormat>
  <Paragraphs>210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Wohlwend</dc:creator>
  <cp:lastModifiedBy>Daniel Wohlwend</cp:lastModifiedBy>
  <cp:revision>82</cp:revision>
  <dcterms:created xsi:type="dcterms:W3CDTF">2023-06-29T19:11:11Z</dcterms:created>
  <dcterms:modified xsi:type="dcterms:W3CDTF">2024-11-12T22:29:44Z</dcterms:modified>
</cp:coreProperties>
</file>